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-588" y="-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DC622C-49D5-470F-AC48-07394CC51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126" y="1763458"/>
            <a:ext cx="8530300" cy="3284345"/>
          </a:xfrm>
        </p:spPr>
        <p:txBody>
          <a:bodyPr/>
          <a:lstStyle/>
          <a:p>
            <a:r>
              <a:rPr lang="en-US" b="1" dirty="0" smtClean="0"/>
              <a:t>Coaching </a:t>
            </a:r>
            <a:r>
              <a:rPr lang="en-US" b="1" dirty="0"/>
              <a:t>Strategy </a:t>
            </a:r>
            <a:r>
              <a:rPr lang="en-US" b="1" dirty="0" smtClean="0"/>
              <a:t>for</a:t>
            </a:r>
            <a:br>
              <a:rPr lang="en-US" b="1" dirty="0" smtClean="0"/>
            </a:br>
            <a:r>
              <a:rPr lang="en-US" b="1" dirty="0" smtClean="0"/>
              <a:t>Witnesses,</a:t>
            </a:r>
            <a:br>
              <a:rPr lang="en-US" b="1" dirty="0" smtClean="0"/>
            </a:br>
            <a:r>
              <a:rPr lang="en-US" b="1" dirty="0" smtClean="0"/>
              <a:t>Witness </a:t>
            </a:r>
            <a:r>
              <a:rPr lang="en-US" b="1" dirty="0"/>
              <a:t>Trainers, </a:t>
            </a:r>
            <a:r>
              <a:rPr lang="en-US" b="1" dirty="0" smtClean="0"/>
              <a:t>and</a:t>
            </a:r>
            <a:br>
              <a:rPr lang="en-US" b="1" dirty="0" smtClean="0"/>
            </a:br>
            <a:r>
              <a:rPr lang="en-US" b="1" dirty="0" smtClean="0"/>
              <a:t>Multiplying </a:t>
            </a:r>
            <a:r>
              <a:rPr lang="en-US" b="1" dirty="0"/>
              <a:t>Trainers (MTs</a:t>
            </a:r>
            <a:r>
              <a:rPr lang="en-US" b="1" dirty="0" smtClean="0"/>
              <a:t>)</a:t>
            </a:r>
            <a:endParaRPr lang="en-US" b="1" dirty="0"/>
          </a:p>
        </p:txBody>
      </p:sp>
      <p:pic>
        <p:nvPicPr>
          <p:cNvPr id="1026" name="Picture 2" descr="C:\Users\sae\AppData\Local\Temp\Rar$DRa1776.24761.rartemp\Trainer's Kit\7-Partner_Organization-Logos\SalineProcess-logo-col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249" y="121470"/>
            <a:ext cx="4897375" cy="139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e\AppData\Local\Temp\Rar$DRa1776.29667.rartemp\Trainer's Kit\7-Partner_Organization-Logos\IHSGlobal-logo-col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555" y="5962574"/>
            <a:ext cx="1683332" cy="73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ae\AppData\Local\Temp\Rar$DRa1776.38604.rartemp\Trainer's Kit\7-Partner_Organization-Logos\HCFI-c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07" y="5437451"/>
            <a:ext cx="2243415" cy="1261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0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1. </a:t>
            </a:r>
            <a:r>
              <a:rPr lang="en-US" sz="4400" b="1" dirty="0" smtClean="0"/>
              <a:t>Database Reorganization </a:t>
            </a:r>
            <a:r>
              <a:rPr lang="en-US" sz="4400" b="1" dirty="0"/>
              <a:t>and Status </a:t>
            </a:r>
            <a:r>
              <a:rPr lang="en-US" sz="4400" b="1" dirty="0" smtClean="0"/>
              <a:t>Review</a:t>
            </a:r>
            <a:r>
              <a:rPr lang="en-US" sz="4400" b="1" dirty="0"/>
              <a:t/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20624"/>
            <a:ext cx="9287760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Reorganize </a:t>
            </a:r>
            <a:r>
              <a:rPr lang="en-US" sz="2800" dirty="0"/>
              <a:t>and update the Database for all Witnesses, Witness Trainers, and Multiplying Trainers (MTs).</a:t>
            </a:r>
          </a:p>
          <a:p>
            <a:r>
              <a:rPr lang="en-US" sz="2800" dirty="0" smtClean="0"/>
              <a:t>Identify </a:t>
            </a:r>
            <a:r>
              <a:rPr lang="en-US" sz="2800" dirty="0"/>
              <a:t>individuals who are currently active.</a:t>
            </a:r>
          </a:p>
          <a:p>
            <a:r>
              <a:rPr lang="en-US" sz="2800" dirty="0" smtClean="0"/>
              <a:t>Identify </a:t>
            </a:r>
            <a:r>
              <a:rPr lang="en-US" sz="2800" dirty="0"/>
              <a:t>inactive Witness Trainers and develop a recertification plan for them.</a:t>
            </a:r>
          </a:p>
          <a:p>
            <a:r>
              <a:rPr lang="en-US" sz="2800" dirty="0" smtClean="0"/>
              <a:t>This </a:t>
            </a:r>
            <a:r>
              <a:rPr lang="en-US" sz="2800" dirty="0"/>
              <a:t>exercise should be completed within the first quarter of the year.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490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2. </a:t>
            </a:r>
            <a:r>
              <a:rPr lang="en-US" sz="4400" b="1" dirty="0" smtClean="0"/>
              <a:t>Communication Structures</a:t>
            </a:r>
            <a:r>
              <a:rPr lang="en-US" sz="4400" b="1" dirty="0"/>
              <a:t/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79426"/>
            <a:ext cx="9334413" cy="38807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Establish </a:t>
            </a:r>
            <a:r>
              <a:rPr lang="en-US" sz="2800" dirty="0"/>
              <a:t>dedicated </a:t>
            </a:r>
            <a:r>
              <a:rPr lang="en-US" sz="2800" dirty="0" err="1"/>
              <a:t>WhatsApp</a:t>
            </a:r>
            <a:r>
              <a:rPr lang="en-US" sz="2800" dirty="0"/>
              <a:t> groups for Witnesses, Witness Trainers, and MTs respectively, or strengthen existing groups at the local, national, and Cluster/Regional levels.</a:t>
            </a:r>
          </a:p>
          <a:p>
            <a:r>
              <a:rPr lang="en-US" sz="2800" dirty="0" smtClean="0"/>
              <a:t>These </a:t>
            </a:r>
            <a:r>
              <a:rPr lang="en-US" sz="2800" dirty="0"/>
              <a:t>platforms will be used for communication, encouragement, coaching updates, and follow-up.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353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3. </a:t>
            </a:r>
            <a:r>
              <a:rPr lang="en-US" sz="4400" b="1" dirty="0" smtClean="0"/>
              <a:t>Coaching </a:t>
            </a:r>
            <a:r>
              <a:rPr lang="en-US" sz="4400" b="1" dirty="0"/>
              <a:t>and Accountability </a:t>
            </a:r>
            <a:r>
              <a:rPr lang="en-US" sz="4400" b="1" dirty="0" smtClean="0"/>
              <a:t>Allocation</a:t>
            </a:r>
            <a:r>
              <a:rPr lang="en-US" sz="4400" b="1" dirty="0"/>
              <a:t/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48617"/>
            <a:ext cx="9198186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Assign </a:t>
            </a:r>
            <a:r>
              <a:rPr lang="en-US" sz="2800" dirty="0"/>
              <a:t>Witnesses to specific Witness Trainers for coaching and follow-up.</a:t>
            </a:r>
          </a:p>
          <a:p>
            <a:r>
              <a:rPr lang="en-US" sz="2800" dirty="0" smtClean="0"/>
              <a:t>Assign </a:t>
            </a:r>
            <a:r>
              <a:rPr lang="en-US" sz="2800" dirty="0"/>
              <a:t>Witness Trainers to Multiplying Trainers (MTs) for mentorship, coaching, and accountability.</a:t>
            </a:r>
          </a:p>
          <a:p>
            <a:r>
              <a:rPr lang="en-US" sz="2800" dirty="0" smtClean="0"/>
              <a:t>Ensure </a:t>
            </a:r>
            <a:r>
              <a:rPr lang="en-US" sz="2800" dirty="0"/>
              <a:t>clear lines of responsibility and regular engagement at each level.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494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4. </a:t>
            </a:r>
            <a:r>
              <a:rPr lang="en-US" sz="4400" b="1" dirty="0" smtClean="0"/>
              <a:t>Coaching </a:t>
            </a:r>
            <a:r>
              <a:rPr lang="en-US" sz="4400" b="1" dirty="0"/>
              <a:t>and Meeting </a:t>
            </a:r>
            <a:r>
              <a:rPr lang="en-US" sz="4400" b="1" dirty="0" smtClean="0"/>
              <a:t>Framework</a:t>
            </a:r>
            <a:r>
              <a:rPr lang="en-US" sz="4400" b="1" dirty="0"/>
              <a:t/>
            </a:r>
            <a:br>
              <a:rPr lang="en-US" sz="4400" b="1" dirty="0"/>
            </a:b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090057"/>
            <a:ext cx="9175794" cy="3951305"/>
          </a:xfrm>
        </p:spPr>
        <p:txBody>
          <a:bodyPr>
            <a:noAutofit/>
          </a:bodyPr>
          <a:lstStyle/>
          <a:p>
            <a:r>
              <a:rPr lang="en-US" sz="2600" dirty="0" smtClean="0"/>
              <a:t>Multiplying </a:t>
            </a:r>
            <a:r>
              <a:rPr lang="en-US" sz="2600" dirty="0"/>
              <a:t>Trainers (MTs) should meet monthly, either as a group or with their coach, to share experiences and discuss feedback received from their mentees (Witness Trainers).</a:t>
            </a:r>
          </a:p>
          <a:p>
            <a:r>
              <a:rPr lang="en-US" sz="2600" dirty="0" smtClean="0"/>
              <a:t>Witness </a:t>
            </a:r>
            <a:r>
              <a:rPr lang="en-US" sz="2600" dirty="0"/>
              <a:t>Trainers should meet monthly after their engagements with MTs and also hold regular meetings with their assigned groups of Witnesses for coaching and follow-up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1418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1959"/>
          </a:xfrm>
        </p:spPr>
        <p:txBody>
          <a:bodyPr>
            <a:noAutofit/>
          </a:bodyPr>
          <a:lstStyle/>
          <a:p>
            <a:r>
              <a:rPr lang="en-US" sz="4400" b="1" dirty="0"/>
              <a:t>5. </a:t>
            </a:r>
            <a:r>
              <a:rPr lang="en-US" sz="4400" b="1" dirty="0" smtClean="0"/>
              <a:t>Quarterly </a:t>
            </a:r>
            <a:r>
              <a:rPr lang="en-US" sz="4400" b="1" dirty="0"/>
              <a:t>Joint </a:t>
            </a:r>
            <a:r>
              <a:rPr lang="en-US" sz="4400" b="1" dirty="0" smtClean="0"/>
              <a:t>Meetings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7419"/>
            <a:ext cx="9045164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Conduct </a:t>
            </a:r>
            <a:r>
              <a:rPr lang="en-US" sz="2800" dirty="0"/>
              <a:t>quarterly joint meetings involving all Witnesses, Witness Trainers, MTs and the Coach.</a:t>
            </a:r>
          </a:p>
          <a:p>
            <a:r>
              <a:rPr lang="en-US" sz="2800" dirty="0" smtClean="0"/>
              <a:t>Meetings </a:t>
            </a:r>
            <a:r>
              <a:rPr lang="en-US" sz="2800" dirty="0"/>
              <a:t>should be held on a mutually agreed virtual platform (e.g., Google Meet, Zoom, or </a:t>
            </a:r>
            <a:r>
              <a:rPr lang="en-US" sz="2800" dirty="0" err="1"/>
              <a:t>Ms</a:t>
            </a:r>
            <a:r>
              <a:rPr lang="en-US" sz="2800" dirty="0"/>
              <a:t> Teams).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purpose of these meetings is alignment to </a:t>
            </a:r>
            <a:r>
              <a:rPr lang="en-US" sz="2800" dirty="0" smtClean="0"/>
              <a:t>the </a:t>
            </a:r>
            <a:r>
              <a:rPr lang="en-US" sz="2800" dirty="0"/>
              <a:t>3 C's (</a:t>
            </a:r>
            <a:r>
              <a:rPr lang="en-US" sz="2800" b="1" dirty="0"/>
              <a:t>Content, Coaching, Community</a:t>
            </a:r>
            <a:r>
              <a:rPr lang="en-US" sz="2800" dirty="0"/>
              <a:t>), collective learning, encouragement, and strategic updates and planning.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004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5265"/>
          </a:xfrm>
        </p:spPr>
        <p:txBody>
          <a:bodyPr>
            <a:noAutofit/>
          </a:bodyPr>
          <a:lstStyle/>
          <a:p>
            <a:r>
              <a:rPr lang="en-US" sz="4400" b="1" dirty="0"/>
              <a:t>6. </a:t>
            </a:r>
            <a:r>
              <a:rPr lang="en-US" sz="4400" b="1" dirty="0" smtClean="0"/>
              <a:t>Reporting Structure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6081"/>
            <a:ext cx="8998511" cy="38807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Witness </a:t>
            </a:r>
            <a:r>
              <a:rPr lang="en-US" sz="2800" dirty="0"/>
              <a:t>Trainers should submit monthly reports to their assigned </a:t>
            </a:r>
            <a:r>
              <a:rPr lang="en-US" sz="2800" dirty="0" err="1"/>
              <a:t>MTs.</a:t>
            </a:r>
            <a:endParaRPr lang="en-US" sz="2800" dirty="0"/>
          </a:p>
          <a:p>
            <a:r>
              <a:rPr lang="en-US" sz="2800" dirty="0" smtClean="0"/>
              <a:t>MTs </a:t>
            </a:r>
            <a:r>
              <a:rPr lang="en-US" sz="2800" dirty="0"/>
              <a:t>should consolidate these reports and submit them to Cluster Leadership.</a:t>
            </a:r>
          </a:p>
          <a:p>
            <a:r>
              <a:rPr lang="en-US" sz="2800" dirty="0" smtClean="0"/>
              <a:t>A </a:t>
            </a:r>
            <a:r>
              <a:rPr lang="en-US" sz="2800" dirty="0"/>
              <a:t>general summary report should then be compiled and submitted to the Coach for review and guidance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728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335</Words>
  <Application>Microsoft Office PowerPoint</Application>
  <PresentationFormat>Custom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Coaching Strategy for Witnesses, Witness Trainers, and Multiplying Trainers (MTs)</vt:lpstr>
      <vt:lpstr>1. Database Reorganization and Status Review </vt:lpstr>
      <vt:lpstr>2. Communication Structures </vt:lpstr>
      <vt:lpstr>3. Coaching and Accountability Allocation </vt:lpstr>
      <vt:lpstr>4. Coaching and Meeting Framework </vt:lpstr>
      <vt:lpstr>5. Quarterly Joint Meetings</vt:lpstr>
      <vt:lpstr>6. Reporting Structure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Saline Process?</dc:title>
  <dc:creator>LENOVO</dc:creator>
  <cp:lastModifiedBy>LENOVO</cp:lastModifiedBy>
  <cp:revision>16</cp:revision>
  <dcterms:created xsi:type="dcterms:W3CDTF">2025-10-11T05:03:02Z</dcterms:created>
  <dcterms:modified xsi:type="dcterms:W3CDTF">2026-02-25T16:10:28Z</dcterms:modified>
</cp:coreProperties>
</file>